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7" r:id="rId4"/>
    <p:sldId id="258" r:id="rId5"/>
    <p:sldId id="259" r:id="rId6"/>
    <p:sldId id="260" r:id="rId7"/>
    <p:sldId id="261" r:id="rId8"/>
    <p:sldId id="262" r:id="rId9"/>
    <p:sldId id="265" r:id="rId10"/>
    <p:sldId id="266" r:id="rId11"/>
    <p:sldId id="263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>
        <p:scale>
          <a:sx n="81" d="100"/>
          <a:sy n="81" d="100"/>
        </p:scale>
        <p:origin x="-512" y="-6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02260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77748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58846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4121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46249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3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97912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28777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91799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04128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95284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44702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76001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81389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55315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90524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0817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21457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81851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36354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85878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67057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59370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40837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25525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29785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59964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27240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00487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41159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45613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62645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>
                <a:solidFill>
                  <a:srgbClr val="696464"/>
                </a:solidFill>
              </a:rPr>
              <a:pPr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78765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microsoft.com/office/2007/relationships/hdphoto" Target="../media/hdphoto1.wdp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2.png"/><Relationship Id="rId14" Type="http://schemas.microsoft.com/office/2007/relationships/hdphoto" Target="../media/hdphoto1.wdp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image" Target="../media/image2.png"/><Relationship Id="rId14" Type="http://schemas.microsoft.com/office/2007/relationships/hdphoto" Target="../media/hdphoto1.wdp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 defTabSz="457200"/>
            <a:fld id="{8664C608-40B1-4030-A28D-5B74BC98ADCE}" type="datetimeFigureOut">
              <a:rPr lang="en-US" dirty="0">
                <a:solidFill>
                  <a:srgbClr val="696464"/>
                </a:solidFill>
              </a:rPr>
              <a:pPr defTabSz="457200"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defTabSz="457200"/>
            <a:endParaRPr lang="en-US" dirty="0">
              <a:solidFill>
                <a:srgbClr val="696464"/>
              </a:solidFill>
            </a:endParaRP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defTabSz="457200"/>
            <a:fld id="{4FAB73BC-B049-4115-A692-8D63A059BFB8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78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 defTabSz="457200"/>
            <a:fld id="{8664C608-40B1-4030-A28D-5B74BC98ADCE}" type="datetimeFigureOut">
              <a:rPr lang="en-US" dirty="0">
                <a:solidFill>
                  <a:srgbClr val="696464"/>
                </a:solidFill>
              </a:rPr>
              <a:pPr defTabSz="457200"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defTabSz="457200"/>
            <a:endParaRPr lang="en-US" dirty="0">
              <a:solidFill>
                <a:srgbClr val="696464"/>
              </a:solidFill>
            </a:endParaRP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defTabSz="457200"/>
            <a:fld id="{4FAB73BC-B049-4115-A692-8D63A059BFB8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00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 defTabSz="457200"/>
            <a:fld id="{8664C608-40B1-4030-A28D-5B74BC98ADCE}" type="datetimeFigureOut">
              <a:rPr lang="en-US" dirty="0">
                <a:solidFill>
                  <a:srgbClr val="696464"/>
                </a:solidFill>
              </a:rPr>
              <a:pPr defTabSz="457200"/>
              <a:t>14.12.15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defTabSz="457200"/>
            <a:endParaRPr lang="en-US" dirty="0">
              <a:solidFill>
                <a:srgbClr val="696464"/>
              </a:solidFill>
            </a:endParaRP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defTabSz="457200"/>
            <a:fld id="{4FAB73BC-B049-4115-A692-8D63A059BFB8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069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z="7200" dirty="0" smtClean="0"/>
              <a:t>Záhrada zmyslov pred výmenníkom wuppertálska</a:t>
            </a:r>
            <a:endParaRPr lang="sk-SK" sz="72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>
                <a:latin typeface="Arial" panose="020B0604020202020204" pitchFamily="34" charset="0"/>
                <a:cs typeface="Arial" panose="020B0604020202020204" pitchFamily="34" charset="0"/>
              </a:rPr>
              <a:t>Mgr. Martin </a:t>
            </a:r>
            <a:r>
              <a:rPr lang="sk-S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Pizňak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43809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2"/>
          <a:srcRect l="8333" t="16666" r="10625" b="7852"/>
          <a:stretch/>
        </p:blipFill>
        <p:spPr>
          <a:xfrm>
            <a:off x="3383741" y="2226546"/>
            <a:ext cx="5529096" cy="4119835"/>
          </a:xfrm>
          <a:prstGeom prst="rect">
            <a:avLst/>
          </a:prstGeom>
        </p:spPr>
      </p:pic>
      <p:sp>
        <p:nvSpPr>
          <p:cNvPr id="18" name="Ovál 17"/>
          <p:cNvSpPr/>
          <p:nvPr/>
        </p:nvSpPr>
        <p:spPr>
          <a:xfrm>
            <a:off x="6899804" y="1783998"/>
            <a:ext cx="1049207" cy="1032271"/>
          </a:xfrm>
          <a:prstGeom prst="ellipse">
            <a:avLst/>
          </a:prstGeom>
          <a:solidFill>
            <a:srgbClr val="00B05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návrh – vyvýšené záhony</a:t>
            </a:r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8115719" y="2651143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prstClr val="black"/>
                </a:solidFill>
              </a:rPr>
              <a:t>vyvýšené záhony </a:t>
            </a:r>
            <a:r>
              <a:rPr lang="sk-SK" dirty="0" smtClean="0">
                <a:solidFill>
                  <a:prstClr val="black"/>
                </a:solidFill>
              </a:rPr>
              <a:t>1x 2 </a:t>
            </a:r>
            <a:r>
              <a:rPr lang="sk-SK" dirty="0">
                <a:solidFill>
                  <a:prstClr val="black"/>
                </a:solidFill>
              </a:rPr>
              <a:t>m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577594" y="4005302"/>
            <a:ext cx="308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prstClr val="black"/>
                </a:solidFill>
              </a:rPr>
              <a:t>vyvýšené záhony </a:t>
            </a:r>
            <a:r>
              <a:rPr lang="sk-SK" dirty="0" smtClean="0">
                <a:solidFill>
                  <a:prstClr val="black"/>
                </a:solidFill>
              </a:rPr>
              <a:t>1x 3 </a:t>
            </a:r>
            <a:r>
              <a:rPr lang="sk-SK" dirty="0">
                <a:solidFill>
                  <a:prstClr val="black"/>
                </a:solidFill>
              </a:rPr>
              <a:t>m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8559800" y="3877989"/>
            <a:ext cx="322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prstClr val="black"/>
                </a:solidFill>
              </a:rPr>
              <a:t>centrálne námestíčko 4x4 m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918000" y="5082441"/>
            <a:ext cx="240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prstClr val="black"/>
                </a:solidFill>
              </a:rPr>
              <a:t>lavičky 120 cm, 4ks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709342" y="2779229"/>
            <a:ext cx="316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prstClr val="black"/>
                </a:solidFill>
              </a:rPr>
              <a:t>okrasné/ovocné stromy</a:t>
            </a:r>
          </a:p>
        </p:txBody>
      </p:sp>
      <p:cxnSp>
        <p:nvCxnSpPr>
          <p:cNvPr id="11" name="Rovná spojovacia šípka 10"/>
          <p:cNvCxnSpPr/>
          <p:nvPr/>
        </p:nvCxnSpPr>
        <p:spPr>
          <a:xfrm flipH="1">
            <a:off x="7836050" y="2946868"/>
            <a:ext cx="332056" cy="160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ovacia šípka 13"/>
          <p:cNvCxnSpPr/>
          <p:nvPr/>
        </p:nvCxnSpPr>
        <p:spPr>
          <a:xfrm flipV="1">
            <a:off x="3551266" y="4202215"/>
            <a:ext cx="1356107" cy="148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>
            <a:stCxn id="8" idx="1"/>
          </p:cNvCxnSpPr>
          <p:nvPr/>
        </p:nvCxnSpPr>
        <p:spPr>
          <a:xfrm flipH="1">
            <a:off x="6098940" y="4062655"/>
            <a:ext cx="2460860" cy="233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ovná spojovacia šípka 19"/>
          <p:cNvCxnSpPr/>
          <p:nvPr/>
        </p:nvCxnSpPr>
        <p:spPr>
          <a:xfrm flipV="1">
            <a:off x="3411570" y="5095970"/>
            <a:ext cx="2389478" cy="3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ál 15"/>
          <p:cNvSpPr/>
          <p:nvPr/>
        </p:nvSpPr>
        <p:spPr>
          <a:xfrm>
            <a:off x="3938514" y="5993422"/>
            <a:ext cx="1049207" cy="1032271"/>
          </a:xfrm>
          <a:prstGeom prst="ellipse">
            <a:avLst/>
          </a:prstGeom>
          <a:solidFill>
            <a:srgbClr val="00B05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k-SK"/>
          </a:p>
        </p:txBody>
      </p:sp>
      <p:cxnSp>
        <p:nvCxnSpPr>
          <p:cNvPr id="23" name="Rovná spojovacia šípka 22"/>
          <p:cNvCxnSpPr/>
          <p:nvPr/>
        </p:nvCxnSpPr>
        <p:spPr>
          <a:xfrm flipV="1">
            <a:off x="2866656" y="2838064"/>
            <a:ext cx="457187" cy="29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36524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73669" y="265114"/>
            <a:ext cx="10058400" cy="1609344"/>
          </a:xfrm>
        </p:spPr>
        <p:txBody>
          <a:bodyPr/>
          <a:lstStyle/>
          <a:p>
            <a:pPr algn="ctr"/>
            <a:r>
              <a:rPr lang="sk-SK" dirty="0" smtClean="0"/>
              <a:t>návrh – vyvýšené záhony</a:t>
            </a:r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3409950" cy="4546600"/>
          </a:xfrm>
          <a:prstGeom prst="rect">
            <a:avLst/>
          </a:prstGeom>
        </p:spPr>
      </p:pic>
      <p:sp>
        <p:nvSpPr>
          <p:cNvPr id="12" name="BlokTextu 11"/>
          <p:cNvSpPr txBox="1"/>
          <p:nvPr/>
        </p:nvSpPr>
        <p:spPr>
          <a:xfrm>
            <a:off x="3823522" y="1885413"/>
            <a:ext cx="4507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prstClr val="black"/>
                </a:solidFill>
              </a:rPr>
              <a:t>vyvýšené záhony môžu byť </a:t>
            </a:r>
            <a:r>
              <a:rPr lang="sk-SK" dirty="0" smtClean="0">
                <a:solidFill>
                  <a:prstClr val="black"/>
                </a:solidFill>
              </a:rPr>
              <a:t>postavené z </a:t>
            </a:r>
            <a:r>
              <a:rPr lang="sk-SK" dirty="0">
                <a:solidFill>
                  <a:prstClr val="black"/>
                </a:solidFill>
              </a:rPr>
              <a:t>drevených hranolov alebo </a:t>
            </a:r>
            <a:r>
              <a:rPr lang="sk-SK" dirty="0" smtClean="0">
                <a:solidFill>
                  <a:prstClr val="black"/>
                </a:solidFill>
              </a:rPr>
              <a:t>z paliet</a:t>
            </a:r>
            <a:endParaRPr lang="sk-SK" dirty="0">
              <a:solidFill>
                <a:prstClr val="black"/>
              </a:solidFill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3"/>
          <a:srcRect l="23684" t="23963" r="23350" b="10910"/>
          <a:stretch/>
        </p:blipFill>
        <p:spPr>
          <a:xfrm>
            <a:off x="8553450" y="1804046"/>
            <a:ext cx="3111500" cy="306070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122" y="3523510"/>
            <a:ext cx="4468755" cy="2682472"/>
          </a:xfrm>
          <a:prstGeom prst="rect">
            <a:avLst/>
          </a:prstGeom>
        </p:spPr>
      </p:pic>
      <p:sp>
        <p:nvSpPr>
          <p:cNvPr id="9" name="BlokTextu 8"/>
          <p:cNvSpPr txBox="1"/>
          <p:nvPr/>
        </p:nvSpPr>
        <p:spPr>
          <a:xfrm>
            <a:off x="8553450" y="4961263"/>
            <a:ext cx="27288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 smtClean="0">
                <a:solidFill>
                  <a:prstClr val="black"/>
                </a:solidFill>
              </a:rPr>
              <a:t>záhony je možné vysadiť tematicky, napr. podľa farieb, využitia, doby kvitnutia a pod. </a:t>
            </a:r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3838986" y="2658295"/>
            <a:ext cx="43008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 smtClean="0">
                <a:solidFill>
                  <a:prstClr val="black"/>
                </a:solidFill>
              </a:rPr>
              <a:t>inštalácia paliet je náročná na montáž, nutnosť ukotvenia, zmontovania, izolácie aj náteru</a:t>
            </a:r>
            <a:endParaRPr lang="sk-SK" dirty="0">
              <a:solidFill>
                <a:prstClr val="black"/>
              </a:solidFill>
            </a:endParaRPr>
          </a:p>
        </p:txBody>
      </p:sp>
      <p:cxnSp>
        <p:nvCxnSpPr>
          <p:cNvPr id="11" name="Rovná spojovacia šípka 10"/>
          <p:cNvCxnSpPr/>
          <p:nvPr/>
        </p:nvCxnSpPr>
        <p:spPr>
          <a:xfrm flipH="1">
            <a:off x="2971800" y="2984500"/>
            <a:ext cx="867186" cy="889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40206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2"/>
          <a:srcRect l="-1617" t="23064" r="12770" b="-808"/>
          <a:stretch/>
        </p:blipFill>
        <p:spPr>
          <a:xfrm>
            <a:off x="186579" y="792438"/>
            <a:ext cx="4559300" cy="2992162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76462" y="327833"/>
            <a:ext cx="8215538" cy="1609344"/>
          </a:xfrm>
        </p:spPr>
        <p:txBody>
          <a:bodyPr/>
          <a:lstStyle/>
          <a:p>
            <a:pPr algn="ctr"/>
            <a:r>
              <a:rPr lang="sk-SK" dirty="0" smtClean="0">
                <a:solidFill>
                  <a:schemeClr val="bg1"/>
                </a:solidFill>
              </a:rPr>
              <a:t>  </a:t>
            </a:r>
            <a:r>
              <a:rPr lang="sk-SK" dirty="0" smtClean="0">
                <a:solidFill>
                  <a:schemeClr val="tx1"/>
                </a:solidFill>
              </a:rPr>
              <a:t>návrh </a:t>
            </a:r>
            <a:r>
              <a:rPr lang="sk-SK" dirty="0" smtClean="0"/>
              <a:t>– vyvýšené záhony</a:t>
            </a:r>
            <a:endParaRPr lang="sk-SK" dirty="0"/>
          </a:p>
        </p:txBody>
      </p:sp>
      <p:sp>
        <p:nvSpPr>
          <p:cNvPr id="12" name="BlokTextu 11"/>
          <p:cNvSpPr txBox="1"/>
          <p:nvPr/>
        </p:nvSpPr>
        <p:spPr>
          <a:xfrm>
            <a:off x="5413248" y="2873968"/>
            <a:ext cx="3121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prstClr val="black"/>
                </a:solidFill>
              </a:rPr>
              <a:t>zvážiť druh výsadby kvôli vandalizmu: </a:t>
            </a:r>
          </a:p>
          <a:p>
            <a:pPr defTabSz="457200"/>
            <a:r>
              <a:rPr lang="sk-SK" dirty="0">
                <a:solidFill>
                  <a:prstClr val="black"/>
                </a:solidFill>
              </a:rPr>
              <a:t>okrasné záhony s možnou výsadbou byliniek</a:t>
            </a:r>
          </a:p>
        </p:txBody>
      </p:sp>
      <p:sp>
        <p:nvSpPr>
          <p:cNvPr id="7" name="AutoShape 4" descr="Love the way beds of 2 heights are placed next to each other."/>
          <p:cNvSpPr>
            <a:spLocks noChangeAspect="1" noChangeArrowheads="1"/>
          </p:cNvSpPr>
          <p:nvPr/>
        </p:nvSpPr>
        <p:spPr bwMode="auto">
          <a:xfrm>
            <a:off x="6264274" y="3797298"/>
            <a:ext cx="3146425" cy="314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sk-SK">
              <a:solidFill>
                <a:prstClr val="black"/>
              </a:solidFill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516" y="3797298"/>
            <a:ext cx="3860363" cy="2894007"/>
          </a:xfrm>
          <a:prstGeom prst="rect">
            <a:avLst/>
          </a:prstGeom>
        </p:spPr>
      </p:pic>
      <p:sp>
        <p:nvSpPr>
          <p:cNvPr id="11" name="BlokTextu 10"/>
          <p:cNvSpPr txBox="1"/>
          <p:nvPr/>
        </p:nvSpPr>
        <p:spPr>
          <a:xfrm>
            <a:off x="5472267" y="5706256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prstClr val="black"/>
                </a:solidFill>
              </a:rPr>
              <a:t>alebo úžitkové záhony so zeleninou a drobným ovocím</a:t>
            </a:r>
          </a:p>
        </p:txBody>
      </p:sp>
      <p:cxnSp>
        <p:nvCxnSpPr>
          <p:cNvPr id="13" name="Rovná spojovacia šípka 12"/>
          <p:cNvCxnSpPr>
            <a:stCxn id="11" idx="1"/>
          </p:cNvCxnSpPr>
          <p:nvPr/>
        </p:nvCxnSpPr>
        <p:spPr>
          <a:xfrm flipH="1" flipV="1">
            <a:off x="4240247" y="5833535"/>
            <a:ext cx="1232020" cy="334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ovacia šípka 13"/>
          <p:cNvCxnSpPr/>
          <p:nvPr/>
        </p:nvCxnSpPr>
        <p:spPr>
          <a:xfrm flipH="1" flipV="1">
            <a:off x="3911600" y="3111501"/>
            <a:ext cx="1501648" cy="5436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http://i1.wp.com/chesterspirit.com/wp-content/uploads/2014/05/P-Garden-Vandalism-0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9292" y="2376486"/>
            <a:ext cx="3754970" cy="281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Rovná spojovacia šípka 19"/>
          <p:cNvCxnSpPr/>
          <p:nvPr/>
        </p:nvCxnSpPr>
        <p:spPr>
          <a:xfrm>
            <a:off x="6825996" y="3292817"/>
            <a:ext cx="18481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86824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8385" y="343513"/>
            <a:ext cx="10058400" cy="1609344"/>
          </a:xfrm>
        </p:spPr>
        <p:txBody>
          <a:bodyPr/>
          <a:lstStyle/>
          <a:p>
            <a:pPr algn="ctr"/>
            <a:r>
              <a:rPr lang="sk-SK" dirty="0" smtClean="0">
                <a:solidFill>
                  <a:schemeClr val="tx1"/>
                </a:solidFill>
              </a:rPr>
              <a:t>návrh </a:t>
            </a:r>
            <a:r>
              <a:rPr lang="sk-SK" dirty="0" smtClean="0"/>
              <a:t>– vyvýšené záhony</a:t>
            </a:r>
            <a:endParaRPr lang="sk-SK" dirty="0"/>
          </a:p>
        </p:txBody>
      </p:sp>
      <p:sp>
        <p:nvSpPr>
          <p:cNvPr id="11" name="BlokTextu 10"/>
          <p:cNvSpPr txBox="1"/>
          <p:nvPr/>
        </p:nvSpPr>
        <p:spPr>
          <a:xfrm>
            <a:off x="4021415" y="2081029"/>
            <a:ext cx="28335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rovnakých dôvodov zvážiť výsadbu ovocných stromov – kompromis: okrasné jablone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58" y="1639837"/>
            <a:ext cx="3197042" cy="2131361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65" y="3875085"/>
            <a:ext cx="3691092" cy="2454576"/>
          </a:xfrm>
          <a:prstGeom prst="rect">
            <a:avLst/>
          </a:prstGeom>
        </p:spPr>
      </p:pic>
      <p:sp>
        <p:nvSpPr>
          <p:cNvPr id="15" name="BlokTextu 14"/>
          <p:cNvSpPr txBox="1"/>
          <p:nvPr/>
        </p:nvSpPr>
        <p:spPr>
          <a:xfrm>
            <a:off x="4044147" y="5246237"/>
            <a:ext cx="3171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alternatíva: použiť málo využívané druhy ovocia, napr. drieň (</a:t>
            </a:r>
            <a:r>
              <a:rPr lang="sk-SK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Cornus</a:t>
            </a:r>
            <a:r>
              <a:rPr lang="sk-SK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lang="sk-SK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16" name="Rovná spojovacia šípka 15"/>
          <p:cNvCxnSpPr/>
          <p:nvPr/>
        </p:nvCxnSpPr>
        <p:spPr>
          <a:xfrm flipV="1">
            <a:off x="6485715" y="4389148"/>
            <a:ext cx="620325" cy="989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 flipH="1">
            <a:off x="3800657" y="2601710"/>
            <a:ext cx="270923" cy="838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7299" y="1690873"/>
            <a:ext cx="4019554" cy="2670173"/>
          </a:xfrm>
          <a:prstGeom prst="rect">
            <a:avLst/>
          </a:prstGeom>
        </p:spPr>
      </p:pic>
      <p:pic>
        <p:nvPicPr>
          <p:cNvPr id="18" name="Obrázok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7037" y="4389148"/>
            <a:ext cx="3233438" cy="242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3492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9744" y="468952"/>
            <a:ext cx="10058400" cy="899668"/>
          </a:xfrm>
        </p:spPr>
        <p:txBody>
          <a:bodyPr/>
          <a:lstStyle/>
          <a:p>
            <a:pPr algn="ctr"/>
            <a:r>
              <a:rPr lang="sk-SK" dirty="0" smtClean="0">
                <a:solidFill>
                  <a:schemeClr val="tx1"/>
                </a:solidFill>
              </a:rPr>
              <a:t>návrh </a:t>
            </a:r>
            <a:r>
              <a:rPr lang="sk-SK" dirty="0" smtClean="0"/>
              <a:t>– fakty</a:t>
            </a:r>
            <a:endParaRPr lang="sk-SK" dirty="0"/>
          </a:p>
        </p:txBody>
      </p:sp>
      <p:sp>
        <p:nvSpPr>
          <p:cNvPr id="7" name="AutoShape 4" descr="Love the way beds of 2 heights are placed next to each other."/>
          <p:cNvSpPr>
            <a:spLocks noChangeAspect="1" noChangeArrowheads="1"/>
          </p:cNvSpPr>
          <p:nvPr/>
        </p:nvSpPr>
        <p:spPr bwMode="auto">
          <a:xfrm>
            <a:off x="6264274" y="3797298"/>
            <a:ext cx="3146425" cy="314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sk-SK">
              <a:solidFill>
                <a:prstClr val="black"/>
              </a:solidFill>
            </a:endParaRPr>
          </a:p>
        </p:txBody>
      </p:sp>
      <p:pic>
        <p:nvPicPr>
          <p:cNvPr id="2050" name="Picture 2" descr="http://www.mlgardendesign.co.uk/Images/Portfolio/GravelGarden/gravelgarden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280" y="1278816"/>
            <a:ext cx="4411720" cy="361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lokTextu 2"/>
          <p:cNvSpPr txBox="1"/>
          <p:nvPr/>
        </p:nvSpPr>
        <p:spPr>
          <a:xfrm>
            <a:off x="342900" y="1129925"/>
            <a:ext cx="107853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k-SK" dirty="0">
                <a:solidFill>
                  <a:prstClr val="black"/>
                </a:solidFill>
              </a:rPr>
              <a:t>  </a:t>
            </a: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celkový počet vyvýšených záhonov: 8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</a:t>
            </a:r>
            <a:endParaRPr lang="sk-SK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 3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x1 </a:t>
            </a: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záhonov a 4 ks 2x1 m záhonov</a:t>
            </a:r>
          </a:p>
          <a:p>
            <a:pPr marL="342900" indent="-342900" defTabSz="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celkový objem pôdy pri výške záhonov 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30cm</a:t>
            </a: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m</a:t>
            </a:r>
            <a:r>
              <a:rPr lang="sk-SK" sz="2000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marL="342900" indent="-342900" defTabSz="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celkový objem pôdy pri výške záhonov 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50cm</a:t>
            </a: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m</a:t>
            </a:r>
            <a:r>
              <a:rPr lang="sk-SK" sz="2000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marL="342900" indent="-342900" defTabSz="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SMZ 1 tona pôdy stojí 24 €, 1m</a:t>
            </a:r>
            <a:r>
              <a:rPr lang="sk-SK" sz="2000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1,5 až 2 tony</a:t>
            </a:r>
            <a:endParaRPr lang="sk-SK" sz="2000" baseline="30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celkový </a:t>
            </a: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obvod záhonov:  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 m  </a:t>
            </a:r>
            <a:endParaRPr lang="sk-SK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cena smrekového hranolu 100x100mm x 5m je cca 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25 €</a:t>
            </a:r>
          </a:p>
          <a:p>
            <a:pPr marL="342900" indent="-342900" defTabSz="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 výške záhonov 30cm je celková cena hranolov cca 810</a:t>
            </a: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</a:p>
          <a:p>
            <a:pPr marL="342900" indent="-342900" defTabSz="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smrek je menej odolný, nutnosť opakovanej impregnácie</a:t>
            </a:r>
            <a:endParaRPr lang="sk-SK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dubové/agátové </a:t>
            </a: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hranoly sú 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trvácne aj bez náteru, </a:t>
            </a: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 násobne drahšie</a:t>
            </a:r>
          </a:p>
          <a:p>
            <a:pPr marL="342900" indent="-342900" defTabSz="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námestíčko 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(16m</a:t>
            </a:r>
            <a:r>
              <a:rPr lang="sk-SK" sz="2000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vytvorené </a:t>
            </a:r>
            <a:r>
              <a:rPr lang="sk-SK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 štrku (lacnejšie) alebo z 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dlažby (praktickejšie)</a:t>
            </a:r>
          </a:p>
          <a:p>
            <a:pPr marL="342900" indent="-342900" defTabSz="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dunajský štrk (4 – 8mm) stojí cca 30 €/tona, 1tona = cca 11m</a:t>
            </a:r>
            <a:r>
              <a:rPr lang="sk-SK" sz="2000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sk-SK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 hrúbke 5cm</a:t>
            </a:r>
            <a:endParaRPr lang="sk-SK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Rovná spojovacia šípka 14"/>
          <p:cNvCxnSpPr/>
          <p:nvPr/>
        </p:nvCxnSpPr>
        <p:spPr>
          <a:xfrm flipV="1">
            <a:off x="9652000" y="3898900"/>
            <a:ext cx="406400" cy="2120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5898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74872"/>
            <a:ext cx="10058400" cy="1609344"/>
          </a:xfrm>
        </p:spPr>
        <p:txBody>
          <a:bodyPr/>
          <a:lstStyle/>
          <a:p>
            <a:pPr algn="ctr"/>
            <a:r>
              <a:rPr lang="sk-SK" dirty="0" smtClean="0"/>
              <a:t>návrh - fakty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69848" y="2121408"/>
            <a:ext cx="6639052" cy="4050792"/>
          </a:xfrm>
        </p:spPr>
        <p:txBody>
          <a:bodyPr/>
          <a:lstStyle/>
          <a:p>
            <a:r>
              <a:rPr lang="sk-SK" dirty="0" smtClean="0"/>
              <a:t>výška </a:t>
            </a:r>
            <a:r>
              <a:rPr lang="sk-SK" dirty="0" smtClean="0"/>
              <a:t>záhonov 50cm, námestíčko z dlažby:</a:t>
            </a:r>
          </a:p>
          <a:p>
            <a:r>
              <a:rPr lang="sk-SK" dirty="0" smtClean="0"/>
              <a:t>hranoly: do 1400 </a:t>
            </a:r>
            <a:r>
              <a:rPr lang="sk-SK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  <a:endParaRPr lang="sk-SK" dirty="0" smtClean="0"/>
          </a:p>
          <a:p>
            <a:r>
              <a:rPr lang="sk-SK" dirty="0" smtClean="0"/>
              <a:t>pôda: 360 </a:t>
            </a:r>
            <a:r>
              <a:rPr lang="sk-SK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  <a:endParaRPr lang="sk-SK" dirty="0" smtClean="0"/>
          </a:p>
          <a:p>
            <a:r>
              <a:rPr lang="sk-SK" dirty="0"/>
              <a:t>b</a:t>
            </a:r>
            <a:r>
              <a:rPr lang="sk-SK" dirty="0" smtClean="0"/>
              <a:t>etónová zámková dlažba: min. 200 </a:t>
            </a:r>
            <a:r>
              <a:rPr lang="sk-SK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  <a:endParaRPr lang="sk-SK" dirty="0" smtClean="0"/>
          </a:p>
          <a:p>
            <a:r>
              <a:rPr lang="sk-SK" dirty="0" smtClean="0"/>
              <a:t>obrubníky (16m): 53 </a:t>
            </a:r>
            <a:r>
              <a:rPr lang="sk-SK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</a:p>
          <a:p>
            <a:r>
              <a:rPr lang="sk-SK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celkovo = min. 2000 €, + doprava + investície spojené s inštaláciou + rastliny: </a:t>
            </a:r>
            <a:r>
              <a:rPr lang="sk-SK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cca 2400 </a:t>
            </a:r>
            <a:r>
              <a:rPr lang="sk-SK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  <a:endParaRPr lang="sk-SK" b="1" dirty="0" smtClean="0"/>
          </a:p>
          <a:p>
            <a:endParaRPr lang="sk-SK" dirty="0" smtClean="0"/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600" y="567266"/>
            <a:ext cx="4089400" cy="305341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875" y="4124325"/>
            <a:ext cx="341312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0773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Návrh – živý plot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699" y="1717983"/>
            <a:ext cx="5059584" cy="3786782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902813" y="1717983"/>
            <a:ext cx="447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nové stromoradie oddeľuje futbalové ihrisko od novej záhrady, zároveň poskytuje tieň a je vetrolamom</a:t>
            </a:r>
            <a:endParaRPr lang="sk-SK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902813" y="2719650"/>
            <a:ext cx="4456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výsadba je zo stĺpovitého hrabu </a:t>
            </a:r>
            <a:r>
              <a:rPr lang="sk-SK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Carpinus</a:t>
            </a:r>
            <a:r>
              <a:rPr lang="sk-SK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betulus</a:t>
            </a:r>
            <a:r>
              <a:rPr lang="sk-SK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´</a:t>
            </a:r>
            <a:r>
              <a:rPr lang="sk-SK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Fastigiata</a:t>
            </a:r>
            <a:r>
              <a:rPr lang="sk-SK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´ v počte 10ks</a:t>
            </a:r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902813" y="3398151"/>
            <a:ext cx="4035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latin typeface="Arial" panose="020B0604020202020204" pitchFamily="34" charset="0"/>
                <a:cs typeface="Arial" panose="020B0604020202020204" pitchFamily="34" charset="0"/>
              </a:rPr>
              <a:t>cena v SMZ je 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100 €/ ks bez DPH, 12-14 cm </a:t>
            </a:r>
            <a:r>
              <a:rPr lang="sk-S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vpb</a:t>
            </a:r>
            <a:r>
              <a:rPr lang="sk-SK" dirty="0" smtClean="0">
                <a:latin typeface="Arial" panose="020B0604020202020204" pitchFamily="34" charset="0"/>
                <a:cs typeface="Arial" panose="020B0604020202020204" pitchFamily="34" charset="0"/>
              </a:rPr>
              <a:t> (s voľným balom)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902813" y="4076652"/>
            <a:ext cx="3872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latin typeface="Arial" panose="020B0604020202020204" pitchFamily="34" charset="0"/>
                <a:cs typeface="Arial" panose="020B0604020202020204" pitchFamily="34" charset="0"/>
              </a:rPr>
              <a:t>celková cena 1000 €, treba zarátať do rozpočtu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165" y="4722983"/>
            <a:ext cx="2826848" cy="2088013"/>
          </a:xfrm>
          <a:prstGeom prst="rect">
            <a:avLst/>
          </a:prstGeom>
        </p:spPr>
      </p:pic>
      <p:sp>
        <p:nvSpPr>
          <p:cNvPr id="11" name="BlokTextu 10"/>
          <p:cNvSpPr txBox="1"/>
          <p:nvPr/>
        </p:nvSpPr>
        <p:spPr>
          <a:xfrm>
            <a:off x="5359133" y="5953274"/>
            <a:ext cx="5769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latin typeface="Arial" panose="020B0604020202020204" pitchFamily="34" charset="0"/>
                <a:cs typeface="Arial" panose="020B0604020202020204" pitchFamily="34" charset="0"/>
              </a:rPr>
              <a:t>práca naviac - nutné presadiť jeden/dva kusy nevhodne vysadených </a:t>
            </a:r>
            <a:r>
              <a:rPr lang="sk-S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červenolistých</a:t>
            </a:r>
            <a:r>
              <a:rPr lang="sk-SK" dirty="0" smtClean="0">
                <a:latin typeface="Arial" panose="020B0604020202020204" pitchFamily="34" charset="0"/>
                <a:cs typeface="Arial" panose="020B0604020202020204" pitchFamily="34" charset="0"/>
              </a:rPr>
              <a:t> javorov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Rovná spojovacia šípka 11"/>
          <p:cNvCxnSpPr/>
          <p:nvPr/>
        </p:nvCxnSpPr>
        <p:spPr>
          <a:xfrm flipH="1" flipV="1">
            <a:off x="4938365" y="6599605"/>
            <a:ext cx="66233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87949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>
                <a:latin typeface="Arial" panose="020B0604020202020204" pitchFamily="34" charset="0"/>
                <a:cs typeface="Arial" panose="020B0604020202020204" pitchFamily="34" charset="0"/>
              </a:rPr>
              <a:t>Ďakujem za pozornosť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58055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 drev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1_Typ drev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ood Type" id="{7ACABC62-BF99-48CF-A9DC-4DB89C7B13DC}" vid="{142A1326-48AB-42A9-8428-CB14AA30176D}"/>
    </a:ext>
  </a:extLst>
</a:theme>
</file>

<file path=ppt/theme/theme3.xml><?xml version="1.0" encoding="utf-8"?>
<a:theme xmlns:a="http://schemas.openxmlformats.org/drawingml/2006/main" name="2_Typ drev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415</Words>
  <Application>Microsoft Macintosh PowerPoint</Application>
  <PresentationFormat>Custom</PresentationFormat>
  <Paragraphs>46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Typ dreva</vt:lpstr>
      <vt:lpstr>1_Typ dreva</vt:lpstr>
      <vt:lpstr>2_Typ dreva</vt:lpstr>
      <vt:lpstr>Záhrada zmyslov pred výmenníkom wuppertálska</vt:lpstr>
      <vt:lpstr>návrh – vyvýšené záhony</vt:lpstr>
      <vt:lpstr>návrh – vyvýšené záhony</vt:lpstr>
      <vt:lpstr>  návrh – vyvýšené záhony</vt:lpstr>
      <vt:lpstr>návrh – vyvýšené záhony</vt:lpstr>
      <vt:lpstr>návrh – fakty</vt:lpstr>
      <vt:lpstr>návrh - fakty</vt:lpstr>
      <vt:lpstr>Návrh – živý plot</vt:lpstr>
      <vt:lpstr>Ďakujem za pozornosť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 pred výmenníkom wuppertálska</dc:title>
  <dc:creator>martin piznak</dc:creator>
  <cp:lastModifiedBy>Jan Holos</cp:lastModifiedBy>
  <cp:revision>18</cp:revision>
  <dcterms:created xsi:type="dcterms:W3CDTF">2015-07-09T06:52:41Z</dcterms:created>
  <dcterms:modified xsi:type="dcterms:W3CDTF">2015-12-14T15:14:33Z</dcterms:modified>
</cp:coreProperties>
</file>